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0" r:id="rId1"/>
    <p:sldMasterId id="2147483683" r:id="rId2"/>
    <p:sldMasterId id="2147483695" r:id="rId3"/>
  </p:sldMasterIdLst>
  <p:notesMasterIdLst>
    <p:notesMasterId r:id="rId15"/>
  </p:notesMasterIdLst>
  <p:sldIdLst>
    <p:sldId id="256" r:id="rId4"/>
    <p:sldId id="266" r:id="rId5"/>
    <p:sldId id="257" r:id="rId6"/>
    <p:sldId id="259" r:id="rId7"/>
    <p:sldId id="260" r:id="rId8"/>
    <p:sldId id="263" r:id="rId9"/>
    <p:sldId id="264" r:id="rId10"/>
    <p:sldId id="261" r:id="rId11"/>
    <p:sldId id="265" r:id="rId12"/>
    <p:sldId id="262" r:id="rId13"/>
    <p:sldId id="25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6"/>
      <p:italic r:id="rId16"/>
      <p:boldItalic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  <p:embeddedFont>
      <p:font typeface="Roboto Condensed Light" panose="020B0604020202020204" charset="0"/>
      <p:regular r:id="rId21"/>
      <p:italic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D1AA96-1D43-462D-B2E4-852B4DBA5A68}" v="9" dt="2019-02-17T19:20:15.8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4" autoAdjust="0"/>
    <p:restoredTop sz="74406" autoAdjust="0"/>
  </p:normalViewPr>
  <p:slideViewPr>
    <p:cSldViewPr snapToGrid="0" snapToObjects="1">
      <p:cViewPr>
        <p:scale>
          <a:sx n="50" d="100"/>
          <a:sy n="50" d="100"/>
        </p:scale>
        <p:origin x="1229" y="274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NUL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shanth Subrahmanyam" userId="7ab2350e0e830f07" providerId="LiveId" clId="{1A0F87CF-1DD1-46F8-A271-7CBCDA5A35CF}"/>
    <pc:docChg chg="addSld delSld modSld sldOrd">
      <pc:chgData name="Prashanth Subrahmanyam" userId="7ab2350e0e830f07" providerId="LiveId" clId="{1A0F87CF-1DD1-46F8-A271-7CBCDA5A35CF}" dt="2019-02-17T19:20:23.699" v="51" actId="20577"/>
      <pc:docMkLst>
        <pc:docMk/>
      </pc:docMkLst>
      <pc:sldChg chg="addSp delSp modSp add ord">
        <pc:chgData name="Prashanth Subrahmanyam" userId="7ab2350e0e830f07" providerId="LiveId" clId="{1A0F87CF-1DD1-46F8-A271-7CBCDA5A35CF}" dt="2019-02-17T19:20:23.699" v="51" actId="20577"/>
        <pc:sldMkLst>
          <pc:docMk/>
          <pc:sldMk cId="2132172345" sldId="266"/>
        </pc:sldMkLst>
        <pc:spChg chg="del">
          <ac:chgData name="Prashanth Subrahmanyam" userId="7ab2350e0e830f07" providerId="LiveId" clId="{1A0F87CF-1DD1-46F8-A271-7CBCDA5A35CF}" dt="2019-02-17T19:19:48.074" v="4"/>
          <ac:spMkLst>
            <pc:docMk/>
            <pc:sldMk cId="2132172345" sldId="266"/>
            <ac:spMk id="2" creationId="{930923B6-138F-4A4A-B6EE-7C916E52E2EB}"/>
          </ac:spMkLst>
        </pc:spChg>
        <pc:spChg chg="del">
          <ac:chgData name="Prashanth Subrahmanyam" userId="7ab2350e0e830f07" providerId="LiveId" clId="{1A0F87CF-1DD1-46F8-A271-7CBCDA5A35CF}" dt="2019-02-17T19:19:48.074" v="4"/>
          <ac:spMkLst>
            <pc:docMk/>
            <pc:sldMk cId="2132172345" sldId="266"/>
            <ac:spMk id="3" creationId="{715289EF-9379-417D-8998-F4188CEB1D73}"/>
          </ac:spMkLst>
        </pc:spChg>
        <pc:spChg chg="del">
          <ac:chgData name="Prashanth Subrahmanyam" userId="7ab2350e0e830f07" providerId="LiveId" clId="{1A0F87CF-1DD1-46F8-A271-7CBCDA5A35CF}" dt="2019-02-17T19:19:48.074" v="4"/>
          <ac:spMkLst>
            <pc:docMk/>
            <pc:sldMk cId="2132172345" sldId="266"/>
            <ac:spMk id="4" creationId="{DE9277D3-9E95-49B0-8733-C3AAEF13312F}"/>
          </ac:spMkLst>
        </pc:spChg>
        <pc:spChg chg="add mod">
          <ac:chgData name="Prashanth Subrahmanyam" userId="7ab2350e0e830f07" providerId="LiveId" clId="{1A0F87CF-1DD1-46F8-A271-7CBCDA5A35CF}" dt="2019-02-17T19:20:23.699" v="51" actId="20577"/>
          <ac:spMkLst>
            <pc:docMk/>
            <pc:sldMk cId="2132172345" sldId="266"/>
            <ac:spMk id="5" creationId="{4B2CD2C1-AA66-4661-AD1C-5A4C76573F7F}"/>
          </ac:spMkLst>
        </pc:spChg>
        <pc:spChg chg="add mod">
          <ac:chgData name="Prashanth Subrahmanyam" userId="7ab2350e0e830f07" providerId="LiveId" clId="{1A0F87CF-1DD1-46F8-A271-7CBCDA5A35CF}" dt="2019-02-17T19:20:15.845" v="25" actId="20577"/>
          <ac:spMkLst>
            <pc:docMk/>
            <pc:sldMk cId="2132172345" sldId="266"/>
            <ac:spMk id="6" creationId="{603AC5B4-8E57-45CB-8747-7901A3749B31}"/>
          </ac:spMkLst>
        </pc:spChg>
      </pc:sldChg>
      <pc:sldChg chg="add del">
        <pc:chgData name="Prashanth Subrahmanyam" userId="7ab2350e0e830f07" providerId="LiveId" clId="{1A0F87CF-1DD1-46F8-A271-7CBCDA5A35CF}" dt="2019-02-17T19:19:37.379" v="1"/>
        <pc:sldMkLst>
          <pc:docMk/>
          <pc:sldMk cId="3745197393" sldId="266"/>
        </pc:sldMkLst>
      </pc:sldChg>
    </pc:docChg>
  </pc:docChgLst>
</pc:chgInfo>
</file>

<file path=ppt/media/image1.jpg>
</file>

<file path=ppt/media/image2.jpg>
</file>

<file path=ppt/media/image3.jpg>
</file>

<file path=ppt/media/image4.png>
</file>

<file path=ppt/media/image5.tmp>
</file>

<file path=ppt/media/image6.tmp>
</file>

<file path=ppt/media/image7.tmp>
</file>

<file path=ppt/media/image8.tmp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10BF7-5E21-47E5-959A-B98C18685795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75C334-33B0-4BAD-933F-7B934A7FE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12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 today we are going to provide you an introduction to our project on Sexually Transmitted Diseases Information App</a:t>
            </a:r>
          </a:p>
          <a:p>
            <a:r>
              <a:rPr lang="en-US" dirty="0"/>
              <a:t>Our team is called Across Board Champions and we are 6 of us spread across the globe.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17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agenda of this presentation will be to go over the following topics:</a:t>
            </a:r>
          </a:p>
          <a:p>
            <a:r>
              <a:rPr lang="en-US" dirty="0"/>
              <a:t>The research for this topic:</a:t>
            </a:r>
          </a:p>
          <a:p>
            <a:r>
              <a:rPr lang="en-US" dirty="0"/>
              <a:t>	this consists of Market Context, Needs, Research Methods</a:t>
            </a:r>
          </a:p>
          <a:p>
            <a:r>
              <a:rPr lang="en-US" dirty="0"/>
              <a:t>Further on we will move to discuss the business case, target population, benefits etc.</a:t>
            </a:r>
          </a:p>
          <a:p>
            <a:r>
              <a:rPr lang="en-US" dirty="0"/>
              <a:t>Finally, we will show you our timeline to implement this, and some conclusions.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18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STDs are one of the most common infectious disease in US.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789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24461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4462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hHjjfaleX4U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https://medlineplus.gov/sexuallytransmitteddiseases.html" TargetMode="External"/><Relationship Id="rId5" Type="http://schemas.openxmlformats.org/officeDocument/2006/relationships/hyperlink" Target="https://www.cdc.gov/std/general/default.htm" TargetMode="External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hyperlink" Target="https://www.cdc.gov/std/life-stages-populations/adolescents-youngadults.htm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8.tmp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tmp"/><Relationship Id="rId5" Type="http://schemas.openxmlformats.org/officeDocument/2006/relationships/image" Target="../media/image6.tmp"/><Relationship Id="rId4" Type="http://schemas.openxmlformats.org/officeDocument/2006/relationships/image" Target="../media/image5.tm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fcityclinic.org/stdbasics/stdchart.asp" TargetMode="External"/><Relationship Id="rId13" Type="http://schemas.openxmlformats.org/officeDocument/2006/relationships/hyperlink" Target="https://www.cdc.gov/std/prevention/screeningreccs.htm" TargetMode="External"/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www.calculators.org/health/std-risk.php" TargetMode="External"/><Relationship Id="rId12" Type="http://schemas.openxmlformats.org/officeDocument/2006/relationships/hyperlink" Target="https://www.cdc.gov/std/tg2015/2015-wall-chart.pdf" TargetMode="External"/><Relationship Id="rId17" Type="http://schemas.openxmlformats.org/officeDocument/2006/relationships/image" Target="../media/image4.png"/><Relationship Id="rId2" Type="http://schemas.openxmlformats.org/officeDocument/2006/relationships/audio" Target="../media/media8.m4a"/><Relationship Id="rId16" Type="http://schemas.openxmlformats.org/officeDocument/2006/relationships/hyperlink" Target="https://www.stdlabs.com/" TargetMode="External"/><Relationship Id="rId1" Type="http://schemas.microsoft.com/office/2007/relationships/media" Target="../media/media8.m4a"/><Relationship Id="rId6" Type="http://schemas.openxmlformats.org/officeDocument/2006/relationships/hyperlink" Target="https://www.health.state.mn.us/diseases/index.html" TargetMode="External"/><Relationship Id="rId11" Type="http://schemas.openxmlformats.org/officeDocument/2006/relationships/hyperlink" Target="https://www.hl7.org/fhir/practitioner.html" TargetMode="External"/><Relationship Id="rId5" Type="http://schemas.openxmlformats.org/officeDocument/2006/relationships/hyperlink" Target="https://www.cdc.gov/std/general/default.htm" TargetMode="External"/><Relationship Id="rId15" Type="http://schemas.openxmlformats.org/officeDocument/2006/relationships/hyperlink" Target="https://www.stdcheck.com/" TargetMode="External"/><Relationship Id="rId10" Type="http://schemas.openxmlformats.org/officeDocument/2006/relationships/hyperlink" Target="http://erepository.uonbi.ac.ke/bitstream/handle/11295/30038/Main%20article.pdf?sequence=1" TargetMode="External"/><Relationship Id="rId4" Type="http://schemas.openxmlformats.org/officeDocument/2006/relationships/hyperlink" Target="https://www.cdc.gov/std/news.htm" TargetMode="External"/><Relationship Id="rId9" Type="http://schemas.openxmlformats.org/officeDocument/2006/relationships/hyperlink" Target="https://www.stdcheck.com/std-test-recommender.php" TargetMode="External"/><Relationship Id="rId14" Type="http://schemas.openxmlformats.org/officeDocument/2006/relationships/hyperlink" Target="https://gettested.cdc.gov/search_result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4462" y="3291752"/>
            <a:ext cx="7588418" cy="3459434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Across Board Champions</a:t>
            </a:r>
          </a:p>
          <a:p>
            <a:r>
              <a:rPr lang="en-US" sz="2400" dirty="0"/>
              <a:t>Yoshihisa Miyamoto, </a:t>
            </a:r>
            <a:r>
              <a:rPr lang="en-US" sz="2400" dirty="0" err="1"/>
              <a:t>Changrui</a:t>
            </a:r>
            <a:r>
              <a:rPr lang="en-US" sz="2400" dirty="0"/>
              <a:t> Zhang, Anil </a:t>
            </a:r>
            <a:r>
              <a:rPr lang="en-US" sz="2400" dirty="0" err="1"/>
              <a:t>Gadgotra</a:t>
            </a:r>
            <a:r>
              <a:rPr lang="en-US" sz="2400" dirty="0"/>
              <a:t>, </a:t>
            </a:r>
            <a:r>
              <a:rPr lang="en-US" sz="2400" dirty="0" err="1"/>
              <a:t>Divya</a:t>
            </a:r>
            <a:r>
              <a:rPr lang="en-US" sz="2400" dirty="0"/>
              <a:t> </a:t>
            </a:r>
            <a:r>
              <a:rPr lang="en-US" sz="2400" dirty="0" err="1"/>
              <a:t>Datla</a:t>
            </a:r>
            <a:r>
              <a:rPr lang="en-US" sz="2400" dirty="0"/>
              <a:t>, </a:t>
            </a:r>
            <a:r>
              <a:rPr lang="en-US" sz="2400" dirty="0" err="1"/>
              <a:t>Xueting</a:t>
            </a:r>
            <a:r>
              <a:rPr lang="en-US" sz="2400" dirty="0"/>
              <a:t> Chen, Prashanth Subrahmanyam (Presenter)</a:t>
            </a:r>
            <a:endParaRPr lang="en-US" dirty="0"/>
          </a:p>
          <a:p>
            <a:r>
              <a:rPr lang="en-US" dirty="0"/>
              <a:t>CS6440: Introduction to Health Informatics</a:t>
            </a:r>
          </a:p>
          <a:p>
            <a:r>
              <a:rPr lang="en-US" dirty="0"/>
              <a:t>February 17</a:t>
            </a:r>
            <a:r>
              <a:rPr lang="en-US" baseline="30000" dirty="0"/>
              <a:t>th</a:t>
            </a:r>
            <a:r>
              <a:rPr lang="en-US" dirty="0"/>
              <a:t>, 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4462" y="0"/>
            <a:ext cx="7397517" cy="3459435"/>
          </a:xfrm>
          <a:prstGeom prst="rect">
            <a:avLst/>
          </a:prstGeom>
        </p:spPr>
        <p:txBody>
          <a:bodyPr wrap="square">
            <a:normAutofit fontScale="90000"/>
          </a:bodyPr>
          <a:lstStyle/>
          <a:p>
            <a:r>
              <a:rPr lang="en-US" dirty="0"/>
              <a:t>Deliverable 1</a:t>
            </a:r>
            <a:br>
              <a:rPr lang="en-US" dirty="0"/>
            </a:br>
            <a:r>
              <a:rPr lang="en-US" dirty="0"/>
              <a:t>Team Topic Presentation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SEXUALLY TRANSMITTED DISEASES INFORMATION APP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991594C-94C7-40CB-878E-37E27D1634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775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40"/>
    </mc:Choice>
    <mc:Fallback>
      <p:transition spd="slow" advTm="11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513880-696B-4EDF-95E6-A8C58C5EA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Chart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CE398C-B8A7-4F82-A93B-F146424512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5376" y="17695"/>
            <a:ext cx="5742930" cy="6840305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5B02DB01-64F4-4E0B-992D-8562F62586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233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13"/>
    </mc:Choice>
    <mc:Fallback>
      <p:transition spd="slow" advTm="12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921231-F76F-9C4D-85F8-96525AB67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health information readily available, information on STDs not available in a personalized way, based on individuals</a:t>
            </a:r>
          </a:p>
          <a:p>
            <a:r>
              <a:rPr lang="en-US" dirty="0"/>
              <a:t>Adolescents rely on cellphones and internet for many of their activities, including health information</a:t>
            </a:r>
          </a:p>
          <a:p>
            <a:r>
              <a:rPr lang="en-US" dirty="0"/>
              <a:t>A solution to be developed that allows users to:</a:t>
            </a:r>
          </a:p>
          <a:p>
            <a:pPr lvl="1"/>
            <a:r>
              <a:rPr lang="en-US" dirty="0"/>
              <a:t>Get information on STDs in a centralized place</a:t>
            </a:r>
          </a:p>
          <a:p>
            <a:pPr lvl="1"/>
            <a:r>
              <a:rPr lang="en-US" dirty="0"/>
              <a:t>Book appointments based on STD with a doctor specializing in that issue.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95DAEA5-6545-964C-9D5B-E32F44284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12A700-F45A-4DFE-9410-0326875D9C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212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66"/>
    </mc:Choice>
    <mc:Fallback>
      <p:transition spd="slow" advTm="11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B2CD2C1-AA66-4661-AD1C-5A4C76573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Link to Presentation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03AC5B4-8E57-45CB-8747-7901A3749B31}"/>
              </a:ext>
            </a:extLst>
          </p:cNvPr>
          <p:cNvSpPr/>
          <p:nvPr/>
        </p:nvSpPr>
        <p:spPr>
          <a:xfrm>
            <a:off x="929640" y="2536448"/>
            <a:ext cx="11430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>
                <a:hlinkClick r:id="rId2"/>
              </a:rPr>
              <a:t>https://youtu.be/hHjjfaleX4U</a:t>
            </a:r>
            <a:endParaRPr lang="en-US" sz="6600" dirty="0"/>
          </a:p>
          <a:p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132172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47738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Research</a:t>
            </a:r>
          </a:p>
          <a:p>
            <a:pPr lvl="1"/>
            <a:r>
              <a:rPr lang="en-US" dirty="0"/>
              <a:t>Market Context</a:t>
            </a:r>
          </a:p>
          <a:p>
            <a:pPr lvl="1"/>
            <a:r>
              <a:rPr lang="en-US" dirty="0"/>
              <a:t>Needs</a:t>
            </a:r>
          </a:p>
          <a:p>
            <a:pPr lvl="1"/>
            <a:r>
              <a:rPr lang="en-US" dirty="0"/>
              <a:t>Research Methods</a:t>
            </a:r>
          </a:p>
          <a:p>
            <a:r>
              <a:rPr lang="en-US" dirty="0"/>
              <a:t>Business Case</a:t>
            </a:r>
          </a:p>
          <a:p>
            <a:pPr lvl="1"/>
            <a:r>
              <a:rPr lang="en-US" dirty="0"/>
              <a:t>Problem Description</a:t>
            </a:r>
          </a:p>
          <a:p>
            <a:pPr lvl="1"/>
            <a:r>
              <a:rPr lang="en-US" dirty="0"/>
              <a:t>Target Population</a:t>
            </a:r>
          </a:p>
          <a:p>
            <a:pPr lvl="1"/>
            <a:r>
              <a:rPr lang="en-US" dirty="0"/>
              <a:t>Benefits</a:t>
            </a:r>
          </a:p>
          <a:p>
            <a:pPr lvl="1"/>
            <a:r>
              <a:rPr lang="en-US" dirty="0"/>
              <a:t>Proposed Solutions</a:t>
            </a:r>
          </a:p>
          <a:p>
            <a:r>
              <a:rPr lang="en-US" dirty="0"/>
              <a:t>Gantt Chart</a:t>
            </a:r>
          </a:p>
          <a:p>
            <a:r>
              <a:rPr lang="en-US" dirty="0"/>
              <a:t>Conclusion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27A7FE2-2155-41A4-BEA3-60656C0BB6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16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02"/>
    </mc:Choice>
    <mc:Fallback>
      <p:transition spd="slow" advTm="13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5111935"/>
          </a:xfrm>
        </p:spPr>
        <p:txBody>
          <a:bodyPr>
            <a:normAutofit/>
          </a:bodyPr>
          <a:lstStyle/>
          <a:p>
            <a:r>
              <a:rPr lang="en-US" dirty="0"/>
              <a:t>Amongst the most common infectious disease in USA.</a:t>
            </a:r>
          </a:p>
          <a:p>
            <a:r>
              <a:rPr lang="en-US" dirty="0"/>
              <a:t>Millions of New infections occur every year.</a:t>
            </a:r>
            <a:r>
              <a:rPr lang="en-US" baseline="30000" dirty="0"/>
              <a:t>1</a:t>
            </a:r>
          </a:p>
          <a:p>
            <a:r>
              <a:rPr lang="en-US" dirty="0"/>
              <a:t>Cause Mild or No symptoms</a:t>
            </a:r>
          </a:p>
          <a:p>
            <a:pPr lvl="1"/>
            <a:r>
              <a:rPr lang="en-US" dirty="0"/>
              <a:t>Possible to have an infection and not know it. </a:t>
            </a:r>
          </a:p>
          <a:p>
            <a:r>
              <a:rPr lang="en-US" dirty="0"/>
              <a:t>A general term to categorize various diseases such as:</a:t>
            </a:r>
          </a:p>
          <a:p>
            <a:pPr lvl="1"/>
            <a:r>
              <a:rPr lang="en-US" dirty="0"/>
              <a:t>Bacterial Vaginosis, Chlamydia, Gonorrhea, Hepatitis, Herpes etc.</a:t>
            </a:r>
          </a:p>
          <a:p>
            <a:r>
              <a:rPr lang="en-US" dirty="0"/>
              <a:t>Can affect both men and women.</a:t>
            </a:r>
            <a:r>
              <a:rPr lang="en-US" baseline="30000" dirty="0"/>
              <a:t>2</a:t>
            </a:r>
          </a:p>
          <a:p>
            <a:pPr lvl="1"/>
            <a:r>
              <a:rPr lang="en-US" dirty="0"/>
              <a:t>Consequences can be more severe for women.</a:t>
            </a:r>
          </a:p>
          <a:p>
            <a:r>
              <a:rPr lang="en-US" dirty="0"/>
              <a:t>Bacterial, Yeast or Parasitic STDS can be treated with Anti-biotics</a:t>
            </a:r>
          </a:p>
          <a:p>
            <a:r>
              <a:rPr lang="en-US" dirty="0"/>
              <a:t>No known cure for STDs caused by virus, although disease can be kept in control with medicines.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 Sexually Transmitted Diseases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7407EE-0154-4790-A925-B5DB9B1BD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4958" y="6327419"/>
            <a:ext cx="4463716" cy="365125"/>
          </a:xfrm>
        </p:spPr>
        <p:txBody>
          <a:bodyPr/>
          <a:lstStyle/>
          <a:p>
            <a:pPr marL="228600" indent="-228600" algn="l">
              <a:buAutoNum type="arabicPeriod"/>
            </a:pPr>
            <a:r>
              <a:rPr lang="en-US" dirty="0">
                <a:hlinkClick r:id="rId5"/>
              </a:rPr>
              <a:t>https://www.cdc.gov/std/general/default.htm</a:t>
            </a:r>
            <a:endParaRPr lang="en-US" dirty="0"/>
          </a:p>
          <a:p>
            <a:pPr marL="228600" indent="-228600" algn="l">
              <a:buAutoNum type="arabicPeriod"/>
            </a:pPr>
            <a:r>
              <a:rPr lang="en-US" dirty="0">
                <a:hlinkClick r:id="rId6"/>
              </a:rPr>
              <a:t>https://medlineplus.gov/sexuallytransmitteddiseases.html</a:t>
            </a: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6BF07C0-4F0C-4922-888C-11637C5217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20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371"/>
    </mc:Choice>
    <mc:Fallback>
      <p:transition spd="slow" advTm="45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Market Context:</a:t>
            </a:r>
          </a:p>
          <a:p>
            <a:pPr lvl="1"/>
            <a:r>
              <a:rPr lang="en-US" dirty="0"/>
              <a:t>Lots of information &amp; assessments available online on STDs</a:t>
            </a:r>
          </a:p>
          <a:p>
            <a:pPr lvl="2"/>
            <a:r>
              <a:rPr lang="en-US" dirty="0"/>
              <a:t>Problem is this information is scattered and disorganized</a:t>
            </a:r>
          </a:p>
          <a:p>
            <a:pPr lvl="1"/>
            <a:r>
              <a:rPr lang="en-US" dirty="0"/>
              <a:t>More than 20 kinds of STDs, with multiple </a:t>
            </a:r>
            <a:r>
              <a:rPr lang="en-US" dirty="0" err="1"/>
              <a:t>complexties</a:t>
            </a:r>
            <a:r>
              <a:rPr lang="en-US" dirty="0"/>
              <a:t> such as pregnancy</a:t>
            </a:r>
          </a:p>
          <a:p>
            <a:pPr lvl="1"/>
            <a:r>
              <a:rPr lang="en-US" dirty="0"/>
              <a:t>The onus of finding and digging through information is on the patient</a:t>
            </a:r>
          </a:p>
          <a:p>
            <a:r>
              <a:rPr lang="en-US" dirty="0"/>
              <a:t>Needs:</a:t>
            </a:r>
          </a:p>
          <a:p>
            <a:pPr lvl="1"/>
            <a:r>
              <a:rPr lang="en-US" dirty="0"/>
              <a:t>A one-stop shop dedicated for STDs:</a:t>
            </a:r>
          </a:p>
          <a:p>
            <a:pPr lvl="2"/>
            <a:r>
              <a:rPr lang="en-US" dirty="0"/>
              <a:t>Initial self-diagnostics based on patient reporting their symptoms and profile.</a:t>
            </a:r>
          </a:p>
          <a:p>
            <a:pPr lvl="2"/>
            <a:r>
              <a:rPr lang="en-US" dirty="0"/>
              <a:t>Appointment scheduling</a:t>
            </a:r>
          </a:p>
          <a:p>
            <a:pPr lvl="2"/>
            <a:r>
              <a:rPr lang="en-US" dirty="0"/>
              <a:t>Reminders on lifestyle and medicines</a:t>
            </a:r>
          </a:p>
          <a:p>
            <a:pPr lvl="0"/>
            <a:r>
              <a:rPr lang="en-US" dirty="0"/>
              <a:t>Research method</a:t>
            </a:r>
          </a:p>
          <a:p>
            <a:pPr lvl="1"/>
            <a:r>
              <a:rPr lang="en-US" dirty="0"/>
              <a:t>Online research of current available web and mobile applications</a:t>
            </a:r>
          </a:p>
          <a:p>
            <a:pPr lvl="1"/>
            <a:r>
              <a:rPr lang="en-US" dirty="0"/>
              <a:t>Research existing surveys and research to identify current issues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BBCE6F1-1550-4030-9E71-C949099DC3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0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44"/>
    </mc:Choice>
    <mc:Fallback>
      <p:transition spd="slow" advTm="57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C3D4806-67D6-4F4F-B2D7-D568EAC12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4971956"/>
          </a:xfrm>
        </p:spPr>
        <p:txBody>
          <a:bodyPr>
            <a:normAutofit/>
          </a:bodyPr>
          <a:lstStyle/>
          <a:p>
            <a:pPr fontAlgn="ctr"/>
            <a:r>
              <a:rPr lang="en-US" dirty="0"/>
              <a:t>Problem:</a:t>
            </a:r>
          </a:p>
          <a:p>
            <a:pPr lvl="1" fontAlgn="ctr"/>
            <a:r>
              <a:rPr lang="en-US" dirty="0"/>
              <a:t>STDs Affect an estimated 20 million men and women in US each year. </a:t>
            </a:r>
          </a:p>
          <a:p>
            <a:pPr lvl="1" fontAlgn="ctr"/>
            <a:r>
              <a:rPr lang="en-US" dirty="0"/>
              <a:t>Treatment cost of STDs is in excess of $14 billion in US each year. </a:t>
            </a:r>
          </a:p>
          <a:p>
            <a:pPr lvl="1" fontAlgn="ctr"/>
            <a:r>
              <a:rPr lang="en-US" dirty="0"/>
              <a:t>Wide Variety: More than 20 STDs have been identified</a:t>
            </a:r>
          </a:p>
          <a:p>
            <a:pPr marL="457200" lvl="1" indent="0" fontAlgn="ctr">
              <a:buNone/>
            </a:pPr>
            <a:endParaRPr lang="en-US" dirty="0"/>
          </a:p>
          <a:p>
            <a:pPr fontAlgn="ctr"/>
            <a:r>
              <a:rPr lang="en-US" dirty="0"/>
              <a:t>For whom?</a:t>
            </a:r>
          </a:p>
          <a:p>
            <a:pPr lvl="1" fontAlgn="ctr"/>
            <a:r>
              <a:rPr lang="en-US" dirty="0"/>
              <a:t>Predominantly Youth Ages 15-24:</a:t>
            </a:r>
          </a:p>
          <a:p>
            <a:pPr lvl="2" fontAlgn="ctr"/>
            <a:r>
              <a:rPr lang="en-US" dirty="0"/>
              <a:t>Account for half of the 20 million new STDs that occur each year.</a:t>
            </a:r>
          </a:p>
          <a:p>
            <a:pPr lvl="2" fontAlgn="ctr"/>
            <a:r>
              <a:rPr lang="en-US" dirty="0"/>
              <a:t>The U.S. pregnancy rate among youth aged 12–19 years is one of the highest in the developed world.</a:t>
            </a:r>
          </a:p>
          <a:p>
            <a:pPr lvl="2" fontAlgn="ctr"/>
            <a:r>
              <a:rPr lang="en-US" dirty="0"/>
              <a:t>46% of high school students in 2009 had ever had sex</a:t>
            </a:r>
            <a:r>
              <a:rPr lang="en-US" baseline="30000" dirty="0"/>
              <a:t>1</a:t>
            </a:r>
            <a:r>
              <a:rPr lang="en-US" dirty="0"/>
              <a:t>.</a:t>
            </a:r>
          </a:p>
          <a:p>
            <a:pPr lvl="1" fontAlgn="ctr"/>
            <a:r>
              <a:rPr lang="en-US" dirty="0"/>
              <a:t>Can be used by other age groups as well.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8F680-CB6D-4AF6-A01B-462B17A1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2176BE-3E67-40C6-B149-81737474A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834" y="6176964"/>
            <a:ext cx="5941647" cy="365125"/>
          </a:xfrm>
        </p:spPr>
        <p:txBody>
          <a:bodyPr/>
          <a:lstStyle/>
          <a:p>
            <a:r>
              <a:rPr lang="en-US" i="1" dirty="0"/>
              <a:t>1..  </a:t>
            </a:r>
            <a:r>
              <a:rPr lang="en-US" i="1" dirty="0">
                <a:hlinkClick r:id="rId4"/>
              </a:rPr>
              <a:t>https://www.cdc.gov/std/life-stages-populations/adolescents-youngadults.htm</a:t>
            </a:r>
            <a:r>
              <a:rPr lang="en-US" i="1" dirty="0"/>
              <a:t> </a:t>
            </a:r>
            <a:endParaRPr lang="en-US" dirty="0"/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51FDF6B-4E02-49A4-B849-5464E27D55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243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27"/>
    </mc:Choice>
    <mc:Fallback>
      <p:transition spd="slow" advTm="57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1F4FE-9EDC-4D36-A841-3DD7B3402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723578"/>
            <a:ext cx="3387106" cy="16455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chemeClr val="tx1"/>
                </a:solidFill>
                <a:latin typeface="Roboto Condensed Light" panose="020B0604020202020204" charset="0"/>
                <a:ea typeface="Roboto Condensed Light" panose="020B0604020202020204" charset="0"/>
                <a:cs typeface="Roboto Condensed Light" panose="020B0604020202020204" charset="0"/>
              </a:rPr>
              <a:t>Discussion on Target Population </a:t>
            </a:r>
          </a:p>
        </p:txBody>
      </p:sp>
      <p:sp>
        <p:nvSpPr>
          <p:cNvPr id="84" name="Rectangle 23">
            <a:extLst>
              <a:ext uri="{FF2B5EF4-FFF2-40B4-BE49-F238E27FC236}">
                <a16:creationId xmlns:a16="http://schemas.microsoft.com/office/drawing/2014/main" id="{EBB6D9F6-3E47-45AD-8461-718A3C87E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8409" y="0"/>
            <a:ext cx="7653591" cy="68580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 25">
            <a:extLst>
              <a:ext uri="{FF2B5EF4-FFF2-40B4-BE49-F238E27FC236}">
                <a16:creationId xmlns:a16="http://schemas.microsoft.com/office/drawing/2014/main" id="{A3B16A00-A549-4B07-B8C2-4B3A966D9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321732"/>
            <a:ext cx="4111054" cy="3674848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80B6C027-3116-4D0E-8850-F99A09499F4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/>
          <a:srcRect t="5639" b="4522"/>
          <a:stretch/>
        </p:blipFill>
        <p:spPr>
          <a:xfrm>
            <a:off x="5009463" y="473182"/>
            <a:ext cx="3775899" cy="2357964"/>
          </a:xfrm>
          <a:prstGeom prst="rect">
            <a:avLst/>
          </a:prstGeom>
        </p:spPr>
      </p:pic>
      <p:sp>
        <p:nvSpPr>
          <p:cNvPr id="86" name="Rectangle 27">
            <a:extLst>
              <a:ext uri="{FF2B5EF4-FFF2-40B4-BE49-F238E27FC236}">
                <a16:creationId xmlns:a16="http://schemas.microsoft.com/office/drawing/2014/main" id="{33B86BAE-87B4-4192-ABB2-627FFC965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21732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7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EA5B8F46-59A4-4D7D-BF32-A450282D98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13" t="6812" b="3829"/>
          <a:stretch/>
        </p:blipFill>
        <p:spPr>
          <a:xfrm>
            <a:off x="9118155" y="321732"/>
            <a:ext cx="2766017" cy="2098198"/>
          </a:xfrm>
          <a:prstGeom prst="rect">
            <a:avLst/>
          </a:prstGeom>
        </p:spPr>
      </p:pic>
      <p:sp>
        <p:nvSpPr>
          <p:cNvPr id="88" name="Rectangle 29">
            <a:extLst>
              <a:ext uri="{FF2B5EF4-FFF2-40B4-BE49-F238E27FC236}">
                <a16:creationId xmlns:a16="http://schemas.microsoft.com/office/drawing/2014/main" id="{22BB4F03-4463-45CC-89A7-8E03412ED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0141" y="4155753"/>
            <a:ext cx="4111054" cy="2380509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26E26EC7-5BDD-4F39-B915-1CDEE860669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350" b="8213"/>
          <a:stretch/>
        </p:blipFill>
        <p:spPr>
          <a:xfrm>
            <a:off x="5034430" y="4318312"/>
            <a:ext cx="3775899" cy="1669987"/>
          </a:xfrm>
          <a:prstGeom prst="rect">
            <a:avLst/>
          </a:prstGeom>
        </p:spPr>
      </p:pic>
      <p:sp>
        <p:nvSpPr>
          <p:cNvPr id="89" name="Rectangle 31">
            <a:extLst>
              <a:ext uri="{FF2B5EF4-FFF2-40B4-BE49-F238E27FC236}">
                <a16:creationId xmlns:a16="http://schemas.microsoft.com/office/drawing/2014/main" id="{80E1AEAE-1F52-4C29-925C-27738417E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8156" y="3509431"/>
            <a:ext cx="2766017" cy="3026832"/>
          </a:xfrm>
          <a:prstGeom prst="rect">
            <a:avLst/>
          </a:prstGeom>
          <a:solidFill>
            <a:srgbClr val="FFFFFF"/>
          </a:solidFill>
          <a:ln w="15875" cap="sq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B6F10FB-DB00-4102-8E58-2875042A169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2871" b="13472"/>
          <a:stretch/>
        </p:blipFill>
        <p:spPr>
          <a:xfrm>
            <a:off x="9145484" y="3581394"/>
            <a:ext cx="2738688" cy="219181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59318BE-00CF-4705-A51B-75CA6C448B36}"/>
              </a:ext>
            </a:extLst>
          </p:cNvPr>
          <p:cNvSpPr txBox="1"/>
          <p:nvPr/>
        </p:nvSpPr>
        <p:spPr>
          <a:xfrm>
            <a:off x="4860141" y="6015395"/>
            <a:ext cx="4258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  <a:cs typeface="Roboto Condensed Light" panose="020B0604020202020204" charset="0"/>
              </a:rPr>
              <a:t>% of online teens on social network sites</a:t>
            </a:r>
            <a:r>
              <a:rPr lang="en-US" dirty="0">
                <a:latin typeface="Roboto Condensed Light" panose="020B0604020202020204" charset="0"/>
                <a:ea typeface="Roboto Condensed Light" panose="020B0604020202020204" charset="0"/>
                <a:cs typeface="Roboto Condensed Light" panose="020B0604020202020204" charset="0"/>
              </a:rPr>
              <a:t>.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5F59DA2-6285-4550-B7B4-38D575F76C5A}"/>
              </a:ext>
            </a:extLst>
          </p:cNvPr>
          <p:cNvSpPr txBox="1"/>
          <p:nvPr/>
        </p:nvSpPr>
        <p:spPr>
          <a:xfrm>
            <a:off x="5008926" y="3123161"/>
            <a:ext cx="4258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  <a:cs typeface="Roboto Condensed Light" panose="020B0604020202020204" charset="0"/>
              </a:rPr>
              <a:t>Who’s online? The internet by age groups.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DB00D42-9C67-42FB-B178-6967583C4661}"/>
              </a:ext>
            </a:extLst>
          </p:cNvPr>
          <p:cNvSpPr/>
          <p:nvPr/>
        </p:nvSpPr>
        <p:spPr>
          <a:xfrm>
            <a:off x="9075771" y="2497199"/>
            <a:ext cx="30738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  <a:cs typeface="Roboto Condensed Light" panose="020B0604020202020204" charset="0"/>
              </a:rPr>
              <a:t>Proportion of recreational computer time 8–18 years of age spend in various activities.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377D3EA8-E620-4663-956A-35DCA6352298}"/>
              </a:ext>
            </a:extLst>
          </p:cNvPr>
          <p:cNvSpPr/>
          <p:nvPr/>
        </p:nvSpPr>
        <p:spPr>
          <a:xfrm>
            <a:off x="9217481" y="5832257"/>
            <a:ext cx="28136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Condensed Light" panose="020B0604020202020204" charset="0"/>
                <a:ea typeface="Roboto Condensed Light" panose="020B0604020202020204" charset="0"/>
                <a:cs typeface="Roboto Condensed Light" panose="020B0604020202020204" charset="0"/>
              </a:rPr>
              <a:t>Teens searching for general health information online.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4AAEACF3-B310-49AC-AB62-8A1B8B34587B}"/>
              </a:ext>
            </a:extLst>
          </p:cNvPr>
          <p:cNvSpPr txBox="1"/>
          <p:nvPr/>
        </p:nvSpPr>
        <p:spPr>
          <a:xfrm>
            <a:off x="227323" y="3127392"/>
            <a:ext cx="40697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</a:t>
            </a:r>
          </a:p>
          <a:p>
            <a:endParaRPr lang="en-US" dirty="0"/>
          </a:p>
          <a:p>
            <a:r>
              <a:rPr lang="en-US" dirty="0" err="1"/>
              <a:t>Kachur</a:t>
            </a:r>
            <a:r>
              <a:rPr lang="en-US" dirty="0"/>
              <a:t>, R., </a:t>
            </a:r>
            <a:r>
              <a:rPr lang="en-US" dirty="0" err="1"/>
              <a:t>Mesnick</a:t>
            </a:r>
            <a:r>
              <a:rPr lang="en-US" dirty="0"/>
              <a:t>, J., </a:t>
            </a:r>
            <a:r>
              <a:rPr lang="en-US" dirty="0" err="1"/>
              <a:t>Liddon</a:t>
            </a:r>
            <a:r>
              <a:rPr lang="en-US" dirty="0"/>
              <a:t>, N., </a:t>
            </a:r>
            <a:r>
              <a:rPr lang="en-US" dirty="0" err="1"/>
              <a:t>Kapsimalis</a:t>
            </a:r>
            <a:r>
              <a:rPr lang="en-US" dirty="0"/>
              <a:t>, C., </a:t>
            </a:r>
            <a:r>
              <a:rPr lang="en-US" dirty="0" err="1"/>
              <a:t>Habel</a:t>
            </a:r>
            <a:r>
              <a:rPr lang="en-US" dirty="0"/>
              <a:t>, M., David-Ferdon, C., Brown, K., </a:t>
            </a:r>
            <a:r>
              <a:rPr lang="en-US" dirty="0" err="1"/>
              <a:t>Gloppen</a:t>
            </a:r>
            <a:r>
              <a:rPr lang="en-US" dirty="0"/>
              <a:t>, K., </a:t>
            </a:r>
            <a:r>
              <a:rPr lang="en-US" dirty="0" err="1"/>
              <a:t>Tevendale</a:t>
            </a:r>
            <a:r>
              <a:rPr lang="en-US" dirty="0"/>
              <a:t>, H., </a:t>
            </a:r>
            <a:r>
              <a:rPr lang="en-US" dirty="0" err="1"/>
              <a:t>Gelaude</a:t>
            </a:r>
            <a:r>
              <a:rPr lang="en-US" dirty="0"/>
              <a:t>, D.J., Romero, L., Seitz, H., Heldman, A. B., </a:t>
            </a:r>
            <a:r>
              <a:rPr lang="en-US" dirty="0" err="1"/>
              <a:t>Schindelar</a:t>
            </a:r>
            <a:r>
              <a:rPr lang="en-US" dirty="0"/>
              <a:t>, J. (2013). Adolescents, Technology and Reducing Risk for HIV, STDs and Pregnancy. Atlanta, GA: Centers for Disease Control and Prevention.</a:t>
            </a:r>
          </a:p>
        </p:txBody>
      </p:sp>
      <p:pic>
        <p:nvPicPr>
          <p:cNvPr id="93" name="Audio 92">
            <a:hlinkClick r:id="" action="ppaction://media"/>
            <a:extLst>
              <a:ext uri="{FF2B5EF4-FFF2-40B4-BE49-F238E27FC236}">
                <a16:creationId xmlns:a16="http://schemas.microsoft.com/office/drawing/2014/main" id="{73875073-B4DD-4E86-BD6D-305C6FC159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58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7560"/>
    </mc:Choice>
    <mc:Fallback>
      <p:transition spd="slow" advTm="37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F8B74E-CE77-4E3A-A634-2553A3986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15484"/>
            <a:ext cx="11430000" cy="4895756"/>
          </a:xfrm>
        </p:spPr>
        <p:txBody>
          <a:bodyPr>
            <a:normAutofit/>
          </a:bodyPr>
          <a:lstStyle/>
          <a:p>
            <a:r>
              <a:rPr lang="en-US" dirty="0"/>
              <a:t>Benefits to End User</a:t>
            </a:r>
          </a:p>
          <a:p>
            <a:pPr lvl="1"/>
            <a:r>
              <a:rPr lang="en-US" dirty="0"/>
              <a:t>Easy availability of resources and education for the public.</a:t>
            </a:r>
          </a:p>
          <a:p>
            <a:pPr lvl="1"/>
            <a:r>
              <a:rPr lang="en-US" dirty="0"/>
              <a:t>Online interface, giving personalized anonymous guidance to users.</a:t>
            </a:r>
          </a:p>
          <a:p>
            <a:pPr lvl="1"/>
            <a:r>
              <a:rPr lang="en-US" dirty="0"/>
              <a:t>Improved time to patient diagnosis and treatment of STDs</a:t>
            </a:r>
          </a:p>
          <a:p>
            <a:pPr lvl="1"/>
            <a:r>
              <a:rPr lang="en-US" dirty="0"/>
              <a:t>Drive behavioral change in responsible attitude towards STDs.</a:t>
            </a:r>
          </a:p>
          <a:p>
            <a:r>
              <a:rPr lang="en-US" dirty="0"/>
              <a:t>Solutions</a:t>
            </a:r>
          </a:p>
          <a:p>
            <a:pPr lvl="1"/>
            <a:r>
              <a:rPr lang="en-US" dirty="0"/>
              <a:t>Daily notification regarding information about different STDs as well as ways to prevent that</a:t>
            </a:r>
          </a:p>
          <a:p>
            <a:pPr lvl="1"/>
            <a:r>
              <a:rPr lang="en-US" dirty="0"/>
              <a:t>Interactive self-diagnose tool and suggested treatment plans</a:t>
            </a:r>
          </a:p>
          <a:p>
            <a:pPr lvl="1"/>
            <a:r>
              <a:rPr lang="en-US" dirty="0"/>
              <a:t>Doctor appointment system</a:t>
            </a:r>
          </a:p>
          <a:p>
            <a:pPr lvl="1"/>
            <a:r>
              <a:rPr lang="en-US" dirty="0"/>
              <a:t>Testing recommendation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4300F4-5A82-418F-90DB-212D05F06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E07AB44-5D3E-4A15-BA3B-4AA8DD8E4C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47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40"/>
    </mc:Choice>
    <mc:Fallback>
      <p:transition spd="slow" advTm="48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18A7D-CAB9-490E-97DF-A0D53CF27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 for Solution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CF3001A-F6D2-45A8-BE9B-FA6C56508B0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08335302"/>
              </p:ext>
            </p:extLst>
          </p:nvPr>
        </p:nvGraphicFramePr>
        <p:xfrm>
          <a:off x="450534" y="998879"/>
          <a:ext cx="11430000" cy="50278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24186">
                  <a:extLst>
                    <a:ext uri="{9D8B030D-6E8A-4147-A177-3AD203B41FA5}">
                      <a16:colId xmlns:a16="http://schemas.microsoft.com/office/drawing/2014/main" val="3491299863"/>
                    </a:ext>
                  </a:extLst>
                </a:gridCol>
                <a:gridCol w="8405814">
                  <a:extLst>
                    <a:ext uri="{9D8B030D-6E8A-4147-A177-3AD203B41FA5}">
                      <a16:colId xmlns:a16="http://schemas.microsoft.com/office/drawing/2014/main" val="3117458855"/>
                    </a:ext>
                  </a:extLst>
                </a:gridCol>
              </a:tblGrid>
              <a:tr h="412313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</a:rPr>
                        <a:t>Daily news</a:t>
                      </a:r>
                    </a:p>
                  </a:txBody>
                  <a:tcPr marL="33690" marR="3369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4"/>
                        </a:rPr>
                        <a:t>https://www.cdc.gov/std/news.htm</a:t>
                      </a:r>
                      <a:endParaRPr lang="en-US" sz="2400" b="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</a:txBody>
                  <a:tcPr marL="33690" marR="33690" marT="0" marB="0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0265985"/>
                  </a:ext>
                </a:extLst>
              </a:tr>
              <a:tr h="2491359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</a:rPr>
                        <a:t>Diagnose</a:t>
                      </a:r>
                    </a:p>
                  </a:txBody>
                  <a:tcPr marL="33690" marR="3369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5"/>
                        </a:rPr>
                        <a:t>https://www.cdc.gov/std/general/default.htm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6"/>
                        </a:rPr>
                        <a:t>https://www.health.state.mn.us/diseases/index.html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7"/>
                        </a:rPr>
                        <a:t>https://www.calculators.org/health/std-risk.php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8"/>
                        </a:rPr>
                        <a:t>http://www.sfcityclinic.org/stdbasics/stdchart.asp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9"/>
                        </a:rPr>
                        <a:t>https://www.stdcheck.com/std-test-recommender.php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10"/>
                        </a:rPr>
                        <a:t>http://erepository.uonbi.ac.ke/bitstream/handle/11295/30038/Main%20article.pdf?sequence=1</a:t>
                      </a:r>
                      <a:endParaRPr lang="en-US" sz="2000" u="sng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11"/>
                        </a:rPr>
                        <a:t>https://www.hl7.org/fhir/practitioner.html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</a:txBody>
                  <a:tcPr marL="33690" marR="33690" marT="0" marB="0"/>
                </a:tc>
                <a:extLst>
                  <a:ext uri="{0D108BD9-81ED-4DB2-BD59-A6C34878D82A}">
                    <a16:rowId xmlns:a16="http://schemas.microsoft.com/office/drawing/2014/main" val="4118694513"/>
                  </a:ext>
                </a:extLst>
              </a:tr>
              <a:tr h="55363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</a:rPr>
                        <a:t>Treatment</a:t>
                      </a:r>
                    </a:p>
                  </a:txBody>
                  <a:tcPr marL="33690" marR="3369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12"/>
                        </a:rPr>
                        <a:t>https://www.cdc.gov/std/tg2015/2015-wall-chart.pdf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</a:txBody>
                  <a:tcPr marL="33690" marR="33690" marT="0" marB="0"/>
                </a:tc>
                <a:extLst>
                  <a:ext uri="{0D108BD9-81ED-4DB2-BD59-A6C34878D82A}">
                    <a16:rowId xmlns:a16="http://schemas.microsoft.com/office/drawing/2014/main" val="1024671447"/>
                  </a:ext>
                </a:extLst>
              </a:tr>
              <a:tr h="830453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0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</a:rPr>
                        <a:t>Testing/ Doctor recommendation</a:t>
                      </a:r>
                    </a:p>
                  </a:txBody>
                  <a:tcPr marL="33690" marR="3369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13"/>
                        </a:rPr>
                        <a:t>https://www.cdc.gov/std/prevention/screeningreccs.htm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14"/>
                        </a:rPr>
                        <a:t>https://gettested.cdc.gov/search_results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</a:txBody>
                  <a:tcPr marL="33690" marR="33690" marT="0" marB="0"/>
                </a:tc>
                <a:extLst>
                  <a:ext uri="{0D108BD9-81ED-4DB2-BD59-A6C34878D82A}">
                    <a16:rowId xmlns:a16="http://schemas.microsoft.com/office/drawing/2014/main" val="1996840055"/>
                  </a:ext>
                </a:extLst>
              </a:tr>
              <a:tr h="702680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</a:rPr>
                        <a:t>Related apps</a:t>
                      </a:r>
                    </a:p>
                  </a:txBody>
                  <a:tcPr marL="33690" marR="3369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15"/>
                        </a:rPr>
                        <a:t>https://www.stdcheck.com/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sng" kern="100" dirty="0">
                          <a:effectLst/>
                          <a:latin typeface="Roboto Condensed Light" panose="020B0604020202020204" charset="0"/>
                          <a:ea typeface="Roboto Condensed Light" panose="020B0604020202020204" charset="0"/>
                          <a:cs typeface="Roboto Condensed Light" panose="020B0604020202020204" charset="0"/>
                          <a:hlinkClick r:id="rId16"/>
                        </a:rPr>
                        <a:t>https://www.stdlabs.com/</a:t>
                      </a:r>
                      <a:endParaRPr lang="en-US" sz="2400" kern="100" dirty="0">
                        <a:effectLst/>
                        <a:latin typeface="Roboto Condensed Light" panose="020B0604020202020204" charset="0"/>
                        <a:ea typeface="Roboto Condensed Light" panose="020B0604020202020204" charset="0"/>
                        <a:cs typeface="Roboto Condensed Light" panose="020B0604020202020204" charset="0"/>
                      </a:endParaRPr>
                    </a:p>
                  </a:txBody>
                  <a:tcPr marL="33690" marR="33690" marT="0" marB="0"/>
                </a:tc>
                <a:extLst>
                  <a:ext uri="{0D108BD9-81ED-4DB2-BD59-A6C34878D82A}">
                    <a16:rowId xmlns:a16="http://schemas.microsoft.com/office/drawing/2014/main" val="1801716358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D1B1D74-8D14-4D2D-8388-D03EEE38F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964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26"/>
    </mc:Choice>
    <mc:Fallback>
      <p:transition spd="slow" advTm="5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952</Words>
  <Application>Microsoft Office PowerPoint</Application>
  <PresentationFormat>Widescreen</PresentationFormat>
  <Paragraphs>117</Paragraphs>
  <Slides>11</Slides>
  <Notes>3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Roboto Condensed Light</vt:lpstr>
      <vt:lpstr>Roboto</vt:lpstr>
      <vt:lpstr>Custom Design</vt:lpstr>
      <vt:lpstr>1_Custom Design</vt:lpstr>
      <vt:lpstr>2_Custom Design</vt:lpstr>
      <vt:lpstr>Deliverable 1 Team Topic Presentation  SEXUALLY TRANSMITTED DISEASES INFORMATION APP</vt:lpstr>
      <vt:lpstr>Video Link to Presentation</vt:lpstr>
      <vt:lpstr>Agenda</vt:lpstr>
      <vt:lpstr>Introduction: Sexually Transmitted Diseases</vt:lpstr>
      <vt:lpstr>Research</vt:lpstr>
      <vt:lpstr>Business Case</vt:lpstr>
      <vt:lpstr>Discussion on Target Population </vt:lpstr>
      <vt:lpstr>Business Case</vt:lpstr>
      <vt:lpstr>Data Sources for Solution</vt:lpstr>
      <vt:lpstr>Gantt Chart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Deliverable 1 Team Topic Presentation  SEXUALLY TRANSMITTED DISEASES INFORMATION APP</dc:title>
  <dc:creator>Prashanth Subrahmanyam</dc:creator>
  <cp:lastModifiedBy>Prashanth Subrahmanyam</cp:lastModifiedBy>
  <cp:revision>1</cp:revision>
  <dcterms:created xsi:type="dcterms:W3CDTF">2019-02-17T18:06:52Z</dcterms:created>
  <dcterms:modified xsi:type="dcterms:W3CDTF">2019-02-17T19:20:27Z</dcterms:modified>
</cp:coreProperties>
</file>